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B46"/>
        </a:solidFill>
      </p:bgPr>
    </p:bg>
    <p:spTree>
      <p:nvGrpSpPr>
        <p:cNvPr id="1" name=""/>
        <p:cNvGrpSpPr/>
        <p:nvPr/>
      </p:nvGrpSpPr>
      <p:grpSpPr>
        <a:xfrm>
          <a:off x="0" y="0"/>
          <a:ext cx="0" cy="0"/>
          <a:chOff x="0" y="0"/>
          <a:chExt cx="0" cy="0"/>
        </a:xfrm>
      </p:grpSpPr>
      <p:sp>
        <p:nvSpPr>
          <p:cNvPr id="2" name="Text 0"/>
          <p:cNvSpPr/>
          <p:nvPr/>
        </p:nvSpPr>
        <p:spPr>
          <a:xfrm>
            <a:off x="548640" y="457200"/>
            <a:ext cx="11064240" cy="457200"/>
          </a:xfrm>
          <a:prstGeom prst="rect">
            <a:avLst/>
          </a:prstGeom>
          <a:noFill/>
          <a:ln/>
        </p:spPr>
        <p:txBody>
          <a:bodyPr wrap="square" rtlCol="0" anchor="ctr"/>
          <a:lstStyle/>
          <a:p>
            <a:pPr rtl="1" algn="r" indent="0" marL="0">
              <a:buNone/>
            </a:pPr>
            <a:r>
              <a:rPr lang="en-US" sz="1600" b="1" dirty="0">
                <a:solidFill>
                  <a:srgbClr val="D6AE63"/>
                </a:solidFill>
                <a:latin typeface="Arial" pitchFamily="34" charset="0"/>
                <a:ea typeface="Arial" pitchFamily="34" charset="-122"/>
                <a:cs typeface="Arial" pitchFamily="34" charset="-120"/>
              </a:rPr>
              <a:t>فيصلة لإدارة المكاتب القانونية</a:t>
            </a:r>
            <a:endParaRPr lang="en-US" sz="1600" dirty="0"/>
          </a:p>
        </p:txBody>
      </p:sp>
      <p:sp>
        <p:nvSpPr>
          <p:cNvPr id="3" name="Text 1"/>
          <p:cNvSpPr/>
          <p:nvPr/>
        </p:nvSpPr>
        <p:spPr>
          <a:xfrm>
            <a:off x="548640" y="1828800"/>
            <a:ext cx="11064240" cy="1280160"/>
          </a:xfrm>
          <a:prstGeom prst="rect">
            <a:avLst/>
          </a:prstGeom>
          <a:noFill/>
          <a:ln/>
        </p:spPr>
        <p:txBody>
          <a:bodyPr wrap="square" rtlCol="0" anchor="ctr"/>
          <a:lstStyle/>
          <a:p>
            <a:pPr rtl="1" algn="r" indent="0" marL="0">
              <a:buNone/>
            </a:pPr>
            <a:r>
              <a:rPr lang="en-US" sz="4000" b="1" dirty="0">
                <a:solidFill>
                  <a:srgbClr val="FFFFFF"/>
                </a:solidFill>
                <a:latin typeface="Arial" pitchFamily="34" charset="0"/>
                <a:ea typeface="Arial" pitchFamily="34" charset="-122"/>
                <a:cs typeface="Arial" pitchFamily="34" charset="-120"/>
              </a:rPr>
              <a:t>مجلة فيصلة لإدارة المكاتب القانونية</a:t>
            </a:r>
            <a:endParaRPr lang="en-US" sz="4000" dirty="0"/>
          </a:p>
        </p:txBody>
      </p:sp>
      <p:sp>
        <p:nvSpPr>
          <p:cNvPr id="4" name="Text 2"/>
          <p:cNvSpPr/>
          <p:nvPr/>
        </p:nvSpPr>
        <p:spPr>
          <a:xfrm>
            <a:off x="548640" y="3200400"/>
            <a:ext cx="11064240" cy="914400"/>
          </a:xfrm>
          <a:prstGeom prst="rect">
            <a:avLst/>
          </a:prstGeom>
          <a:noFill/>
          <a:ln/>
        </p:spPr>
        <p:txBody>
          <a:bodyPr wrap="square" rtlCol="0" anchor="ctr"/>
          <a:lstStyle/>
          <a:p>
            <a:pPr rtl="1" algn="r" indent="0" marL="0">
              <a:buNone/>
            </a:pPr>
            <a:r>
              <a:rPr lang="en-US" sz="1800" dirty="0">
                <a:solidFill>
                  <a:srgbClr val="C9D0EC"/>
                </a:solidFill>
                <a:latin typeface="Arial" pitchFamily="34" charset="0"/>
                <a:ea typeface="Arial" pitchFamily="34" charset="-122"/>
                <a:cs typeface="Arial" pitchFamily="34" charset="-120"/>
              </a:rPr>
              <a:t>المجلة التعريفية: المنصة وخدماتها ومنهجها — من المشورة إلى الفيصل</a:t>
            </a:r>
            <a:endParaRPr lang="en-US" sz="1800" dirty="0"/>
          </a:p>
        </p:txBody>
      </p:sp>
      <p:sp>
        <p:nvSpPr>
          <p:cNvPr id="5" name="Shape 3"/>
          <p:cNvSpPr/>
          <p:nvPr/>
        </p:nvSpPr>
        <p:spPr>
          <a:xfrm>
            <a:off x="9628632" y="5074920"/>
            <a:ext cx="1463040" cy="914400"/>
          </a:xfrm>
          <a:prstGeom prst="roundRect">
            <a:avLst>
              <a:gd name="adj" fmla="val 10000"/>
            </a:avLst>
          </a:prstGeom>
          <a:solidFill>
            <a:srgbClr val="FFFFFF"/>
          </a:solidFill>
          <a:ln w="12700">
            <a:solidFill>
              <a:srgbClr val="FFFFFF"/>
            </a:solidFill>
            <a:prstDash val="solid"/>
          </a:ln>
        </p:spPr>
      </p:sp>
      <p:pic>
        <p:nvPicPr>
          <p:cNvPr id="6" name="Image 0" descr="preencoded.png">    </p:cNvPr>
          <p:cNvPicPr>
            <a:picLocks noChangeAspect="1"/>
          </p:cNvPicPr>
          <p:nvPr/>
        </p:nvPicPr>
        <p:blipFill>
          <a:blip r:embed="rId1"/>
          <a:srcRect l="0" r="0" t="0" b="0"/>
          <a:stretch/>
        </p:blipFill>
        <p:spPr>
          <a:xfrm>
            <a:off x="9720072" y="5138928"/>
            <a:ext cx="1280160" cy="786384"/>
          </a:xfrm>
          <a:prstGeom prst="rect">
            <a:avLst/>
          </a:prstGeom>
        </p:spPr>
      </p:pic>
      <p:sp>
        <p:nvSpPr>
          <p:cNvPr id="7" name="Shape 4"/>
          <p:cNvSpPr/>
          <p:nvPr/>
        </p:nvSpPr>
        <p:spPr>
          <a:xfrm>
            <a:off x="8028432" y="5074920"/>
            <a:ext cx="1463040" cy="914400"/>
          </a:xfrm>
          <a:prstGeom prst="roundRect">
            <a:avLst>
              <a:gd name="adj" fmla="val 10000"/>
            </a:avLst>
          </a:prstGeom>
          <a:solidFill>
            <a:srgbClr val="FFFFFF"/>
          </a:solidFill>
          <a:ln w="12700">
            <a:solidFill>
              <a:srgbClr val="FFFFFF"/>
            </a:solidFill>
            <a:prstDash val="solid"/>
          </a:ln>
        </p:spPr>
      </p:sp>
      <p:pic>
        <p:nvPicPr>
          <p:cNvPr id="8" name="Image 1" descr="preencoded.png">    </p:cNvPr>
          <p:cNvPicPr>
            <a:picLocks noChangeAspect="1"/>
          </p:cNvPicPr>
          <p:nvPr/>
        </p:nvPicPr>
        <p:blipFill>
          <a:blip r:embed="rId2"/>
          <a:srcRect l="0" r="0" t="0" b="0"/>
          <a:stretch/>
        </p:blipFill>
        <p:spPr>
          <a:xfrm>
            <a:off x="8119872" y="5138928"/>
            <a:ext cx="1280160" cy="786384"/>
          </a:xfrm>
          <a:prstGeom prst="rect">
            <a:avLst/>
          </a:prstGeom>
        </p:spPr>
      </p:pic>
      <p:sp>
        <p:nvSpPr>
          <p:cNvPr id="9" name="Shape 5"/>
          <p:cNvSpPr/>
          <p:nvPr/>
        </p:nvSpPr>
        <p:spPr>
          <a:xfrm>
            <a:off x="6428232" y="5074920"/>
            <a:ext cx="1463040" cy="914400"/>
          </a:xfrm>
          <a:prstGeom prst="roundRect">
            <a:avLst>
              <a:gd name="adj" fmla="val 10000"/>
            </a:avLst>
          </a:prstGeom>
          <a:solidFill>
            <a:srgbClr val="FFFFFF"/>
          </a:solidFill>
          <a:ln w="12700">
            <a:solidFill>
              <a:srgbClr val="FFFFFF"/>
            </a:solidFill>
            <a:prstDash val="solid"/>
          </a:ln>
        </p:spPr>
      </p:sp>
      <p:pic>
        <p:nvPicPr>
          <p:cNvPr id="10" name="Image 2" descr="preencoded.png">    </p:cNvPr>
          <p:cNvPicPr>
            <a:picLocks noChangeAspect="1"/>
          </p:cNvPicPr>
          <p:nvPr/>
        </p:nvPicPr>
        <p:blipFill>
          <a:blip r:embed="rId3"/>
          <a:srcRect l="0" r="0" t="0" b="0"/>
          <a:stretch/>
        </p:blipFill>
        <p:spPr>
          <a:xfrm>
            <a:off x="6519672" y="5138928"/>
            <a:ext cx="1280160" cy="786384"/>
          </a:xfrm>
          <a:prstGeom prst="rect">
            <a:avLst/>
          </a:prstGeom>
        </p:spPr>
      </p:pic>
      <p:sp>
        <p:nvSpPr>
          <p:cNvPr id="11" name="Shape 6"/>
          <p:cNvSpPr/>
          <p:nvPr/>
        </p:nvSpPr>
        <p:spPr>
          <a:xfrm>
            <a:off x="4828032" y="5074920"/>
            <a:ext cx="1463040" cy="914400"/>
          </a:xfrm>
          <a:prstGeom prst="roundRect">
            <a:avLst>
              <a:gd name="adj" fmla="val 10000"/>
            </a:avLst>
          </a:prstGeom>
          <a:solidFill>
            <a:srgbClr val="FFFFFF"/>
          </a:solidFill>
          <a:ln w="12700">
            <a:solidFill>
              <a:srgbClr val="FFFFFF"/>
            </a:solidFill>
            <a:prstDash val="solid"/>
          </a:ln>
        </p:spPr>
      </p:sp>
      <p:pic>
        <p:nvPicPr>
          <p:cNvPr id="12" name="Image 3" descr="preencoded.png">    </p:cNvPr>
          <p:cNvPicPr>
            <a:picLocks noChangeAspect="1"/>
          </p:cNvPicPr>
          <p:nvPr/>
        </p:nvPicPr>
        <p:blipFill>
          <a:blip r:embed="rId4"/>
          <a:srcRect l="0" r="0" t="0" b="0"/>
          <a:stretch/>
        </p:blipFill>
        <p:spPr>
          <a:xfrm>
            <a:off x="4919472" y="5138928"/>
            <a:ext cx="1280160" cy="786384"/>
          </a:xfrm>
          <a:prstGeom prst="rect">
            <a:avLst/>
          </a:prstGeom>
        </p:spPr>
      </p:pic>
      <p:sp>
        <p:nvSpPr>
          <p:cNvPr id="13" name="Shape 7"/>
          <p:cNvSpPr/>
          <p:nvPr/>
        </p:nvSpPr>
        <p:spPr>
          <a:xfrm>
            <a:off x="3227832" y="5074920"/>
            <a:ext cx="1463040" cy="914400"/>
          </a:xfrm>
          <a:prstGeom prst="roundRect">
            <a:avLst>
              <a:gd name="adj" fmla="val 10000"/>
            </a:avLst>
          </a:prstGeom>
          <a:solidFill>
            <a:srgbClr val="FFFFFF"/>
          </a:solidFill>
          <a:ln w="12700">
            <a:solidFill>
              <a:srgbClr val="FFFFFF"/>
            </a:solidFill>
            <a:prstDash val="solid"/>
          </a:ln>
        </p:spPr>
      </p:sp>
      <p:pic>
        <p:nvPicPr>
          <p:cNvPr id="14" name="Image 4" descr="preencoded.png">    </p:cNvPr>
          <p:cNvPicPr>
            <a:picLocks noChangeAspect="1"/>
          </p:cNvPicPr>
          <p:nvPr/>
        </p:nvPicPr>
        <p:blipFill>
          <a:blip r:embed="rId5"/>
          <a:srcRect l="0" r="0" t="0" b="0"/>
          <a:stretch/>
        </p:blipFill>
        <p:spPr>
          <a:xfrm>
            <a:off x="3319272" y="5138928"/>
            <a:ext cx="1280160" cy="786384"/>
          </a:xfrm>
          <a:prstGeom prst="rect">
            <a:avLst/>
          </a:prstGeom>
        </p:spPr>
      </p:pic>
      <p:sp>
        <p:nvSpPr>
          <p:cNvPr id="15" name="Text 8"/>
          <p:cNvSpPr/>
          <p:nvPr/>
        </p:nvSpPr>
        <p:spPr>
          <a:xfrm>
            <a:off x="548640" y="6217920"/>
            <a:ext cx="11064240" cy="365760"/>
          </a:xfrm>
          <a:prstGeom prst="rect">
            <a:avLst/>
          </a:prstGeom>
          <a:noFill/>
          <a:ln/>
        </p:spPr>
        <p:txBody>
          <a:bodyPr wrap="square" rtlCol="0" anchor="ctr"/>
          <a:lstStyle/>
          <a:p>
            <a:pPr rtl="1" algn="r" indent="0" marL="0">
              <a:buNone/>
            </a:pPr>
            <a:r>
              <a:rPr lang="en-US" sz="1100" dirty="0">
                <a:solidFill>
                  <a:srgbClr val="8A93BF"/>
                </a:solidFill>
                <a:latin typeface="Arial" pitchFamily="34" charset="0"/>
                <a:ea typeface="Arial" pitchFamily="34" charset="-122"/>
                <a:cs typeface="Arial" pitchFamily="34" charset="-120"/>
              </a:rPr>
              <a:t>تشغيل شركة وليد محمد الشهري · المالك والمشرف شركة عنوان المشورة للمحاماة</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65760"/>
            <a:ext cx="11064240" cy="640080"/>
          </a:xfrm>
          <a:prstGeom prst="rect">
            <a:avLst/>
          </a:prstGeom>
          <a:noFill/>
          <a:ln/>
        </p:spPr>
        <p:txBody>
          <a:bodyPr wrap="square" rtlCol="0" anchor="ctr"/>
          <a:lstStyle/>
          <a:p>
            <a:pPr rtl="1" algn="r" indent="0" marL="0">
              <a:buNone/>
            </a:pPr>
            <a:r>
              <a:rPr lang="en-US" sz="2800" b="1" dirty="0">
                <a:solidFill>
                  <a:srgbClr val="141B46"/>
                </a:solidFill>
                <a:latin typeface="Arial" pitchFamily="34" charset="0"/>
                <a:ea typeface="Arial" pitchFamily="34" charset="-122"/>
                <a:cs typeface="Arial" pitchFamily="34" charset="-120"/>
              </a:rPr>
              <a:t>المحتويات</a:t>
            </a:r>
            <a:endParaRPr lang="en-US" sz="2800" dirty="0"/>
          </a:p>
        </p:txBody>
      </p:sp>
      <p:sp>
        <p:nvSpPr>
          <p:cNvPr id="3" name="Text 1"/>
          <p:cNvSpPr/>
          <p:nvPr/>
        </p:nvSpPr>
        <p:spPr>
          <a:xfrm>
            <a:off x="548640" y="1188720"/>
            <a:ext cx="11064240" cy="5303520"/>
          </a:xfrm>
          <a:prstGeom prst="rect">
            <a:avLst/>
          </a:prstGeom>
          <a:noFill/>
          <a:ln/>
        </p:spPr>
        <p:txBody>
          <a:bodyPr wrap="square" rtlCol="0" anchor="t"/>
          <a:lstStyle/>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‏1. من نحن‏</a:t>
            </a:r>
            <a:endParaRPr lang="en-US" sz="1800" dirty="0"/>
          </a:p>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‏2. معنى الاسم‏</a:t>
            </a:r>
            <a:endParaRPr lang="en-US" sz="1800" dirty="0"/>
          </a:p>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‏3. المنهج: قواعد مهنية لا خيارات ثانوية‏</a:t>
            </a:r>
            <a:endParaRPr lang="en-US" sz="1800" dirty="0"/>
          </a:p>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‏4. رحلة الملف‏</a:t>
            </a:r>
            <a:endParaRPr lang="en-US" sz="1800" dirty="0"/>
          </a:p>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‏5. الخدمات‏</a:t>
            </a:r>
            <a:endParaRPr lang="en-US" sz="1800" dirty="0"/>
          </a:p>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‏6. الذكاء الاصطناعي القانوني‏</a:t>
            </a:r>
            <a:endParaRPr lang="en-US" sz="1800" dirty="0"/>
          </a:p>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‏7. الاشتراك‏</a:t>
            </a:r>
            <a:endParaRPr lang="en-US" sz="1800" dirty="0"/>
          </a:p>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‏8. النسخة التجريبية‏</a:t>
            </a:r>
            <a:endParaRPr lang="en-US" sz="1800" dirty="0"/>
          </a:p>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‏9. الأمان والحوكمة‏</a:t>
            </a:r>
            <a:endParaRPr lang="en-US" sz="1800" dirty="0"/>
          </a:p>
          <a:p>
            <a:pPr rtl="1" algn="r" indent="0" marL="0">
              <a:spcAft>
                <a:spcPts val="600"/>
              </a:spcAft>
              <a:buNone/>
            </a:pPr>
            <a:r>
              <a:rPr lang="en-US" sz="1800" dirty="0">
                <a:solidFill>
                  <a:srgbClr val="3A4560"/>
                </a:solidFill>
                <a:latin typeface="Arial" pitchFamily="34" charset="0"/>
                <a:ea typeface="Arial" pitchFamily="34" charset="-122"/>
                <a:cs typeface="Arial" pitchFamily="34" charset="-120"/>
              </a:rPr>
              <a:t>‏10. تواصلوا معنا‏</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من نحن</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‏«فيصلة لإدارة المكاتب القانونية» منصة سعودية متكاملة لإدارة مكاتب وشركات المحاماة، تشغيل شركة وليد محمد الشهري، وبإشراف وملكية شركة عنوان المشورة للمحاماة، بُنيت من داخل مكتب يعمل كل يوم أمام المحاكم والنيابة والجهات.‏</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معنى الاسم</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‏«فَيْصَلة» من الفصل بين الحق والباطل؛ امتداداً لعلامة «عنوان المشورة»: المشورة تسبق النزاع، والفيصل يُنهيه.‏</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المنهج: قواعد مهنية لا خيارات ثانوية</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لا ملف بلا عقد معتمد.‏</a:t>
            </a:r>
            <a:endParaRPr lang="en-US" sz="1800" dirty="0"/>
          </a:p>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مهلة لا تُغلق إلا بإثبات.‏</a:t>
            </a:r>
            <a:endParaRPr lang="en-US" sz="1800" dirty="0"/>
          </a:p>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جلسة لا تُحفظ دون الجلسة التالية.‏</a:t>
            </a:r>
            <a:endParaRPr lang="en-US" sz="1800" dirty="0"/>
          </a:p>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وثيقة برقم دائم ورمز تحقق.‏</a:t>
            </a:r>
            <a:endParaRPr lang="en-US" sz="1800" dirty="0"/>
          </a:p>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ذكاء اصطناعي يستشهد بالنص من مكتبة المكتب.‏</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رحلة الملف</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طلب العميل وفحص التعارض.‏</a:t>
            </a:r>
            <a:endParaRPr lang="en-US" sz="1800" dirty="0"/>
          </a:p>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العقد والتوقيع الإلكتروني والاعتماد.‏</a:t>
            </a:r>
            <a:endParaRPr lang="en-US" sz="1800" dirty="0"/>
          </a:p>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فتح الملف بالموكّل المدقَّق ووثائقه.‏</a:t>
            </a:r>
            <a:endParaRPr lang="en-US" sz="1800" dirty="0"/>
          </a:p>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الجلسات والمهل وناجز.‏</a:t>
            </a:r>
            <a:endParaRPr lang="en-US" sz="1800" dirty="0"/>
          </a:p>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الوثائق والاعتماد والإبلاغ.‏</a:t>
            </a:r>
            <a:endParaRPr lang="en-US" sz="1800" dirty="0"/>
          </a:p>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 الفواتير والتحصيل.‏</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5</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الخدمات</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‏العقود، والملفات بأنواعها الستة، والجلسات والتقويم، والمهل النظامية، والمهام، والوثائق، والفوترة والتحصيل، وناجز، والإشعارات، وبوابة الموكّل، والمساعد القانوني، ومكتبة الأنظمة.‏</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6</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الذكاء الاصطناعي القانوني</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‏محادثة واستوديو صياغة وتحليل ملف وقارئ مستندات، بمحركي Claude وGemini، مع استشهادات موثّقة من مكتبة أنظمة المكتب، وبحث عام موسوم بمصدره عند الحاجة.‏</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7</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الاشتراك</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‏باقة واحدة متكاملة لكل الخدمات الإجرائية، مع خدمات اختيارية: الذكاء الاصطناعي باسم المنصة، والرسائل النصية وواتساب باسم المنصة، ومكتبة الأنظمة الجاهزة، والتخزين الإضافي، وترحيل البيانات والتدريب.‏</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8</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النسخة التجريبية</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‏72 ساعة كاملة بصلاحيات المالك للمحامين المرخّصين، تُفتح تلقائياً إن لم يُرفض الطلب خلال 24 ساعة.‏</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9</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الأمان والحوكمة</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‏عزل بيانات كل منشأة، وتشفير، وتحقق ثنائي، وصلاحيات دقيقة، وسجل تدقيق كامل، وسرية مالية حسب الصلاحية.‏</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141B46"/>
          </a:solidFill>
          <a:ln w="12700">
            <a:solidFill>
              <a:srgbClr val="141B46"/>
            </a:solidFill>
            <a:prstDash val="solid"/>
          </a:ln>
        </p:spPr>
      </p:sp>
      <p:sp>
        <p:nvSpPr>
          <p:cNvPr id="3" name="Text 1"/>
          <p:cNvSpPr/>
          <p:nvPr/>
        </p:nvSpPr>
        <p:spPr>
          <a:xfrm>
            <a:off x="11155680" y="256032"/>
            <a:ext cx="548640" cy="548640"/>
          </a:xfrm>
          <a:prstGeom prst="ellipse">
            <a:avLst/>
          </a:prstGeom>
          <a:solidFill>
            <a:srgbClr val="B08A3E"/>
          </a:solid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10</a:t>
            </a:r>
            <a:endParaRPr lang="en-US" sz="1800" dirty="0"/>
          </a:p>
        </p:txBody>
      </p:sp>
      <p:sp>
        <p:nvSpPr>
          <p:cNvPr id="4" name="Text 2"/>
          <p:cNvSpPr/>
          <p:nvPr/>
        </p:nvSpPr>
        <p:spPr>
          <a:xfrm>
            <a:off x="548640" y="228600"/>
            <a:ext cx="10424160" cy="594360"/>
          </a:xfrm>
          <a:prstGeom prst="rect">
            <a:avLst/>
          </a:prstGeom>
          <a:noFill/>
          <a:ln/>
        </p:spPr>
        <p:txBody>
          <a:bodyPr wrap="square" rtlCol="0" anchor="ctr"/>
          <a:lstStyle/>
          <a:p>
            <a:pPr rtl="1" algn="r" indent="0" marL="0">
              <a:buNone/>
            </a:pPr>
            <a:r>
              <a:rPr lang="en-US" sz="2400" b="1" dirty="0">
                <a:solidFill>
                  <a:srgbClr val="FFFFFF"/>
                </a:solidFill>
                <a:latin typeface="Arial" pitchFamily="34" charset="0"/>
                <a:ea typeface="Arial" pitchFamily="34" charset="-122"/>
                <a:cs typeface="Arial" pitchFamily="34" charset="-120"/>
              </a:rPr>
              <a:t>تواصلوا معنا</a:t>
            </a:r>
            <a:endParaRPr lang="en-US" sz="2400" dirty="0"/>
          </a:p>
        </p:txBody>
      </p:sp>
      <p:sp>
        <p:nvSpPr>
          <p:cNvPr id="5" name="Text 3"/>
          <p:cNvSpPr/>
          <p:nvPr/>
        </p:nvSpPr>
        <p:spPr>
          <a:xfrm>
            <a:off x="640080" y="1371600"/>
            <a:ext cx="10881360" cy="4937760"/>
          </a:xfrm>
          <a:prstGeom prst="rect">
            <a:avLst/>
          </a:prstGeom>
          <a:noFill/>
          <a:ln/>
        </p:spPr>
        <p:txBody>
          <a:bodyPr wrap="square" rtlCol="0" anchor="t"/>
          <a:lstStyle/>
          <a:p>
            <a:pPr rtl="1" algn="r" indent="0" marL="0">
              <a:spcAft>
                <a:spcPts val="800"/>
              </a:spcAft>
              <a:buNone/>
            </a:pPr>
            <a:r>
              <a:rPr lang="en-US" sz="1800" dirty="0">
                <a:solidFill>
                  <a:srgbClr val="141C2F"/>
                </a:solidFill>
                <a:latin typeface="Arial" pitchFamily="34" charset="0"/>
                <a:ea typeface="Arial" pitchFamily="34" charset="-122"/>
                <a:cs typeface="Arial" pitchFamily="34" charset="-120"/>
              </a:rPr>
              <a:t>‏الرقم الموحد 920006294 · واتساب 0506427971 · info@faisalah.com · faisalah.com‏</a:t>
            </a:r>
            <a:endParaRPr lang="en-US" sz="1800" dirty="0"/>
          </a:p>
        </p:txBody>
      </p:sp>
      <p:sp>
        <p:nvSpPr>
          <p:cNvPr id="6" name="Text 4"/>
          <p:cNvSpPr/>
          <p:nvPr/>
        </p:nvSpPr>
        <p:spPr>
          <a:xfrm>
            <a:off x="548640" y="6400800"/>
            <a:ext cx="11064240" cy="274320"/>
          </a:xfrm>
          <a:prstGeom prst="rect">
            <a:avLst/>
          </a:prstGeom>
          <a:noFill/>
          <a:ln/>
        </p:spPr>
        <p:txBody>
          <a:bodyPr wrap="square" rtlCol="0" anchor="ctr"/>
          <a:lstStyle/>
          <a:p>
            <a:pPr rtl="1" algn="r" indent="0" marL="0">
              <a:buNone/>
            </a:pPr>
            <a:r>
              <a:rPr lang="en-US" sz="900" dirty="0">
                <a:solidFill>
                  <a:srgbClr val="8A93BF"/>
                </a:solidFill>
                <a:latin typeface="Arial" pitchFamily="34" charset="0"/>
                <a:ea typeface="Arial" pitchFamily="34" charset="-122"/>
                <a:cs typeface="Arial" pitchFamily="34" charset="-120"/>
              </a:rPr>
              <a:t>مجلة فيصلة لإدارة المكاتب القانونية — فيصلة</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41B46"/>
        </a:solidFill>
      </p:bgPr>
    </p:bg>
    <p:spTree>
      <p:nvGrpSpPr>
        <p:cNvPr id="1" name=""/>
        <p:cNvGrpSpPr/>
        <p:nvPr/>
      </p:nvGrpSpPr>
      <p:grpSpPr>
        <a:xfrm>
          <a:off x="0" y="0"/>
          <a:ext cx="0" cy="0"/>
          <a:chOff x="0" y="0"/>
          <a:chExt cx="0" cy="0"/>
        </a:xfrm>
      </p:grpSpPr>
      <p:sp>
        <p:nvSpPr>
          <p:cNvPr id="2" name="Text 0"/>
          <p:cNvSpPr/>
          <p:nvPr/>
        </p:nvSpPr>
        <p:spPr>
          <a:xfrm>
            <a:off x="548640" y="2011680"/>
            <a:ext cx="11064240" cy="822960"/>
          </a:xfrm>
          <a:prstGeom prst="rect">
            <a:avLst/>
          </a:prstGeom>
          <a:noFill/>
          <a:ln/>
        </p:spPr>
        <p:txBody>
          <a:bodyPr wrap="square" rtlCol="0" anchor="ctr"/>
          <a:lstStyle/>
          <a:p>
            <a:pPr rtl="1" algn="r" indent="0" marL="0">
              <a:buNone/>
            </a:pPr>
            <a:r>
              <a:rPr lang="en-US" sz="3400" b="1" dirty="0">
                <a:solidFill>
                  <a:srgbClr val="FFFFFF"/>
                </a:solidFill>
                <a:latin typeface="Arial" pitchFamily="34" charset="0"/>
                <a:ea typeface="Arial" pitchFamily="34" charset="-122"/>
                <a:cs typeface="Arial" pitchFamily="34" charset="-120"/>
              </a:rPr>
              <a:t>تواصلوا معنا</a:t>
            </a:r>
            <a:endParaRPr lang="en-US" sz="3400" dirty="0"/>
          </a:p>
        </p:txBody>
      </p:sp>
      <p:sp>
        <p:nvSpPr>
          <p:cNvPr id="3" name="Text 1"/>
          <p:cNvSpPr/>
          <p:nvPr/>
        </p:nvSpPr>
        <p:spPr>
          <a:xfrm>
            <a:off x="548640" y="3017520"/>
            <a:ext cx="11064240" cy="1097280"/>
          </a:xfrm>
          <a:prstGeom prst="rect">
            <a:avLst/>
          </a:prstGeom>
          <a:noFill/>
          <a:ln/>
        </p:spPr>
        <p:txBody>
          <a:bodyPr wrap="square" rtlCol="0" anchor="ctr"/>
          <a:lstStyle/>
          <a:p>
            <a:pPr rtl="1" algn="r" indent="0" marL="0">
              <a:buNone/>
            </a:pPr>
            <a:r>
              <a:rPr lang="en-US" sz="1800" dirty="0">
                <a:solidFill>
                  <a:srgbClr val="D6AE63"/>
                </a:solidFill>
                <a:latin typeface="Arial" pitchFamily="34" charset="0"/>
                <a:ea typeface="Arial" pitchFamily="34" charset="-122"/>
                <a:cs typeface="Arial" pitchFamily="34" charset="-120"/>
              </a:rPr>
              <a:t>الرقم الموحد 920006294 · واتساب 0506427971</a:t>
            </a:r>
            <a:endParaRPr lang="en-US" sz="1800" dirty="0"/>
          </a:p>
          <a:p>
            <a:pPr rtl="1" algn="r" indent="0" marL="0">
              <a:buNone/>
            </a:pPr>
            <a:r>
              <a:rPr lang="en-US" sz="1800" dirty="0">
                <a:solidFill>
                  <a:srgbClr val="D6AE63"/>
                </a:solidFill>
                <a:latin typeface="Arial" pitchFamily="34" charset="0"/>
                <a:ea typeface="Arial" pitchFamily="34" charset="-122"/>
                <a:cs typeface="Arial" pitchFamily="34" charset="-120"/>
              </a:rPr>
              <a:t>info@faisalah.com · faisalah.com</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شركة عنوان المشورة للمحاماة</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مجلة فيصلة لإدارة المكاتب القانونية</dc:title>
  <dc:subject>PptxGenJS Presentation</dc:subject>
  <dc:creator>PptxGenJS</dc:creator>
  <cp:lastModifiedBy>PptxGenJS</cp:lastModifiedBy>
  <cp:revision>1</cp:revision>
  <dcterms:created xsi:type="dcterms:W3CDTF">2026-09-28T00:26:38Z</dcterms:created>
  <dcterms:modified xsi:type="dcterms:W3CDTF">2026-09-28T00:26:38Z</dcterms:modified>
</cp:coreProperties>
</file>